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74" r:id="rId7"/>
    <p:sldId id="273" r:id="rId8"/>
    <p:sldId id="267" r:id="rId9"/>
    <p:sldId id="260" r:id="rId10"/>
    <p:sldId id="277" r:id="rId11"/>
    <p:sldId id="262" r:id="rId12"/>
    <p:sldId id="276" r:id="rId13"/>
    <p:sldId id="264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Nanum Gothic" panose="020B0600000101010101" charset="-127"/>
      <p:regular r:id="rId19"/>
      <p:bold r:id="rId20"/>
    </p:embeddedFont>
    <p:embeddedFont>
      <p:font typeface="DM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F1"/>
    <a:srgbClr val="8AB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76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3d1d720f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f3d1d720f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5A35EF7-16F3-5AE3-C1AE-164D4460C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3d1d720f7_1_134:notes">
            <a:extLst>
              <a:ext uri="{FF2B5EF4-FFF2-40B4-BE49-F238E27FC236}">
                <a16:creationId xmlns:a16="http://schemas.microsoft.com/office/drawing/2014/main" id="{4A5E4370-5755-FC5C-1FEF-7C33A23FA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f3d1d720f7_1_134:notes">
            <a:extLst>
              <a:ext uri="{FF2B5EF4-FFF2-40B4-BE49-F238E27FC236}">
                <a16:creationId xmlns:a16="http://schemas.microsoft.com/office/drawing/2014/main" id="{4D8321E8-3430-019F-2CC4-0F60479B4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44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2b4983431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2c2b4983431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3d1d720f7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f3d1d720f7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2b498343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c2b498343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07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718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3d1d720f7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1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기존의 </a:t>
            </a:r>
            <a:r>
              <a:rPr lang="ko-KR" altLang="en-US" sz="11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뉴스 요약 서비스</a:t>
            </a:r>
            <a:r>
              <a:rPr lang="ko-KR" altLang="en-US" sz="11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는 대부분 </a:t>
            </a:r>
            <a:r>
              <a:rPr lang="ko-KR" altLang="en-US" sz="11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r>
              <a:rPr lang="ko-KR" altLang="en-US" sz="11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에 의존하고 있다</a:t>
            </a:r>
            <a:r>
              <a:rPr lang="en-US" altLang="ko-KR" sz="11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dirty="0"/>
          </a:p>
        </p:txBody>
      </p:sp>
      <p:sp>
        <p:nvSpPr>
          <p:cNvPr id="404" name="Google Shape;404;g1f3d1d720f7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18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index/dall-e-3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tability.ai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esearch.google/blog/exploring-transfer-learning-with-t5-the-text-to-text-transfer-transformer/" TargetMode="External"/><Relationship Id="rId5" Type="http://schemas.openxmlformats.org/officeDocument/2006/relationships/hyperlink" Target="https://ai.meta.com/blog/meta-llama-3/" TargetMode="External"/><Relationship Id="rId4" Type="http://schemas.openxmlformats.org/officeDocument/2006/relationships/hyperlink" Target="https://openai.com/index/hello-gpt-4o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pixabay.com/ko/%EB%89%B4%EC%8A%A4-%EC%8B%A0%EB%AC%B8-%EC%9B%8C%EB%93%9C-%EC%A7%80%EA%B8%88%EA%B9%8C%EC%A7%80-654330/" TargetMode="External"/><Relationship Id="rId18" Type="http://schemas.openxmlformats.org/officeDocument/2006/relationships/hyperlink" Target="https://fornewchallenge.tistory.com/entry/%F0%9F%A6%99Ollama%EB%A5%BC-%ED%99%9C%EC%9A%A9%ED%95%9C-LLAMA3-RAG-%EC%8B%9C%EC%8A%A4%ED%85%9C-%EA%B5%AC%ED%98%84%ED%95%98%EA%B8%B0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2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zh.wikipedia.org/zh-tw/GPT-3.5" TargetMode="External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19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Relationship Id="rId2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283700" y="2283700"/>
            <a:ext cx="4533000" cy="3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118352" y="32049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844401" y="1762920"/>
            <a:ext cx="54552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News</a:t>
            </a:r>
            <a:r>
              <a:rPr 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altLang="ko" sz="6500" b="1" dirty="0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Picture</a:t>
            </a:r>
            <a:endParaRPr sz="700" b="1" dirty="0">
              <a:solidFill>
                <a:srgbClr val="8AB7E2"/>
              </a:solidFill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368963" y="1288109"/>
            <a:ext cx="362492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66788" y="3835175"/>
            <a:ext cx="281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20193124</a:t>
            </a:r>
            <a:endParaRPr sz="1500" b="1" dirty="0">
              <a:solidFill>
                <a:srgbClr val="8AB7E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고경빈</a:t>
            </a:r>
            <a:endParaRPr sz="1500" b="1" dirty="0">
              <a:solidFill>
                <a:srgbClr val="8AB7E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994400" y="3055238"/>
            <a:ext cx="5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Easy</a:t>
            </a:r>
            <a:r>
              <a:rPr lang="ko-KR" altLang="en-US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way</a:t>
            </a:r>
            <a:r>
              <a:rPr lang="ko-KR" altLang="en-US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to</a:t>
            </a:r>
            <a:r>
              <a:rPr lang="ko-KR" altLang="en-US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read news</a:t>
            </a:r>
            <a:endParaRPr sz="2000" b="1" dirty="0">
              <a:solidFill>
                <a:srgbClr val="8AB7E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717219" y="681945"/>
            <a:ext cx="6937200" cy="53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DM Sans"/>
                <a:sym typeface="DM Sans"/>
              </a:rPr>
              <a:t>더 나은 </a:t>
            </a:r>
            <a:r>
              <a:rPr lang="en-US" altLang="ko-KR" sz="3600" b="1" dirty="0">
                <a:latin typeface="DM Sans"/>
                <a:sym typeface="DM Sans"/>
              </a:rPr>
              <a:t>LLM</a:t>
            </a:r>
            <a:r>
              <a:rPr lang="ko-KR" altLang="en-US" sz="3600" b="1" dirty="0">
                <a:latin typeface="DM Sans"/>
                <a:sym typeface="DM Sans"/>
              </a:rPr>
              <a:t>은</a:t>
            </a:r>
            <a:r>
              <a:rPr lang="en-US" altLang="ko-KR" sz="3600" b="1" dirty="0">
                <a:latin typeface="DM Sans"/>
                <a:sym typeface="DM Sans"/>
              </a:rPr>
              <a:t>?</a:t>
            </a:r>
            <a:endParaRPr sz="100" dirty="0"/>
          </a:p>
        </p:txBody>
      </p:sp>
      <p:sp>
        <p:nvSpPr>
          <p:cNvPr id="346" name="Google Shape;346;p31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 descr="GPT-4o: a step-up?">
            <a:extLst>
              <a:ext uri="{FF2B5EF4-FFF2-40B4-BE49-F238E27FC236}">
                <a16:creationId xmlns:a16="http://schemas.microsoft.com/office/drawing/2014/main" id="{5F7C60EB-9F48-16D2-E002-40644C48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7" y="1703518"/>
            <a:ext cx="1800000" cy="14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LM] Ollama와 Llama 2로 나만의 인공지능 비서 만들기">
            <a:extLst>
              <a:ext uri="{FF2B5EF4-FFF2-40B4-BE49-F238E27FC236}">
                <a16:creationId xmlns:a16="http://schemas.microsoft.com/office/drawing/2014/main" id="{C417AFD5-83BD-D313-F52A-0C2F6E0F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5" y="1728878"/>
            <a:ext cx="1800000" cy="145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5 (Text-To-Text Transfer Tranformer) 구조 소개">
            <a:extLst>
              <a:ext uri="{FF2B5EF4-FFF2-40B4-BE49-F238E27FC236}">
                <a16:creationId xmlns:a16="http://schemas.microsoft.com/office/drawing/2014/main" id="{B0FC4AA6-DB14-AB0C-7CF8-27E3ADECD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9" t="27280" r="29884" b="35216"/>
          <a:stretch/>
        </p:blipFill>
        <p:spPr bwMode="auto">
          <a:xfrm>
            <a:off x="3571510" y="1703518"/>
            <a:ext cx="1800000" cy="146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You Need to Know about Google Gemini">
            <a:extLst>
              <a:ext uri="{FF2B5EF4-FFF2-40B4-BE49-F238E27FC236}">
                <a16:creationId xmlns:a16="http://schemas.microsoft.com/office/drawing/2014/main" id="{7F43402E-4577-CFBC-BDB3-EF1B7C06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7" y="3462884"/>
            <a:ext cx="1800000" cy="99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e-tuning Mistral for NER in 2024">
            <a:extLst>
              <a:ext uri="{FF2B5EF4-FFF2-40B4-BE49-F238E27FC236}">
                <a16:creationId xmlns:a16="http://schemas.microsoft.com/office/drawing/2014/main" id="{9FE808BB-6DF6-E146-EB7A-BA74E480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10" y="3462884"/>
            <a:ext cx="1800000" cy="1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rt.ai is for sale">
            <a:extLst>
              <a:ext uri="{FF2B5EF4-FFF2-40B4-BE49-F238E27FC236}">
                <a16:creationId xmlns:a16="http://schemas.microsoft.com/office/drawing/2014/main" id="{7FD9E206-12F1-960F-C59B-D9621D05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5" y="3462884"/>
            <a:ext cx="180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F25F0DA-BFCE-075E-1604-6003D837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>
            <a:extLst>
              <a:ext uri="{FF2B5EF4-FFF2-40B4-BE49-F238E27FC236}">
                <a16:creationId xmlns:a16="http://schemas.microsoft.com/office/drawing/2014/main" id="{A94DDE46-C2EF-0111-89C1-391A67FDAB4F}"/>
              </a:ext>
            </a:extLst>
          </p:cNvPr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1">
            <a:extLst>
              <a:ext uri="{FF2B5EF4-FFF2-40B4-BE49-F238E27FC236}">
                <a16:creationId xmlns:a16="http://schemas.microsoft.com/office/drawing/2014/main" id="{B3EA2153-BF43-9546-54E5-ADB92E1E26FC}"/>
              </a:ext>
            </a:extLst>
          </p:cNvPr>
          <p:cNvSpPr txBox="1"/>
          <p:nvPr/>
        </p:nvSpPr>
        <p:spPr>
          <a:xfrm>
            <a:off x="717219" y="681945"/>
            <a:ext cx="6937200" cy="53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DM Sans"/>
                <a:sym typeface="DM Sans"/>
              </a:rPr>
              <a:t>더 나은 이미지 생성 </a:t>
            </a:r>
            <a:r>
              <a:rPr lang="en-US" altLang="ko-KR" sz="3600" b="1" dirty="0">
                <a:latin typeface="DM Sans"/>
                <a:sym typeface="DM Sans"/>
              </a:rPr>
              <a:t>ai</a:t>
            </a:r>
            <a:r>
              <a:rPr lang="ko-KR" altLang="en-US" sz="3600" b="1" dirty="0">
                <a:latin typeface="DM Sans"/>
                <a:sym typeface="DM Sans"/>
              </a:rPr>
              <a:t>는</a:t>
            </a:r>
            <a:r>
              <a:rPr lang="en-US" altLang="ko-KR" sz="3600" b="1" dirty="0">
                <a:latin typeface="DM Sans"/>
                <a:sym typeface="DM Sans"/>
              </a:rPr>
              <a:t>?</a:t>
            </a:r>
            <a:endParaRPr sz="100" dirty="0"/>
          </a:p>
        </p:txBody>
      </p:sp>
      <p:sp>
        <p:nvSpPr>
          <p:cNvPr id="346" name="Google Shape;346;p31">
            <a:extLst>
              <a:ext uri="{FF2B5EF4-FFF2-40B4-BE49-F238E27FC236}">
                <a16:creationId xmlns:a16="http://schemas.microsoft.com/office/drawing/2014/main" id="{518DF75E-65FD-85E5-6D20-5B0597A48741}"/>
              </a:ext>
            </a:extLst>
          </p:cNvPr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10" descr="Stable Diffusion Reviews, Features &amp; Pricing 2024 | Wheelhouse">
            <a:extLst>
              <a:ext uri="{FF2B5EF4-FFF2-40B4-BE49-F238E27FC236}">
                <a16:creationId xmlns:a16="http://schemas.microsoft.com/office/drawing/2014/main" id="{20564AD7-A4C6-7B21-5FBF-FB51FA13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69" y="1944868"/>
            <a:ext cx="2520000" cy="20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ALL-E Logo PNG Images with Transparent Background">
            <a:extLst>
              <a:ext uri="{FF2B5EF4-FFF2-40B4-BE49-F238E27FC236}">
                <a16:creationId xmlns:a16="http://schemas.microsoft.com/office/drawing/2014/main" id="{B7C10B49-FFF8-A744-6291-4125AAC0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9" y="2186267"/>
            <a:ext cx="1916524" cy="15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RA AI - Evolve Robot Lab">
            <a:extLst>
              <a:ext uri="{FF2B5EF4-FFF2-40B4-BE49-F238E27FC236}">
                <a16:creationId xmlns:a16="http://schemas.microsoft.com/office/drawing/2014/main" id="{EDCBA9DE-C6F4-AE62-21C7-2750EB359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96" y="2151868"/>
            <a:ext cx="2520000" cy="137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732525" y="1611175"/>
            <a:ext cx="4503300" cy="203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/>
                </a:solidFill>
                <a:effectLst/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자연어로 컴퓨터와 상호작용 하는 법</a:t>
            </a:r>
            <a:endParaRPr lang="en-US" altLang="ko-KR" i="0" dirty="0">
              <a:solidFill>
                <a:schemeClr val="tx1"/>
              </a:solidFill>
              <a:effectLst/>
              <a:highlight>
                <a:srgbClr val="F3F2F1"/>
              </a:highlight>
              <a:latin typeface="+mn-lt"/>
              <a:ea typeface="Malgun Gothic" panose="020B0503020000020004" pitchFamily="50" charset="-127"/>
            </a:endParaRPr>
          </a:p>
          <a:p>
            <a:pPr marL="171450" marR="0" lvl="0" indent="-17145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i="0" dirty="0">
                <a:solidFill>
                  <a:schemeClr val="tx1"/>
                </a:solidFill>
                <a:effectLst/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모델의 출력을 </a:t>
            </a:r>
            <a:r>
              <a:rPr lang="ko-KR" altLang="en-US" dirty="0">
                <a:solidFill>
                  <a:schemeClr val="tx1"/>
                </a:solidFill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제어하고 원하는 방향으로 유도하는 강력한 도구</a:t>
            </a:r>
            <a:endParaRPr lang="en-US" altLang="ko-KR" dirty="0">
              <a:solidFill>
                <a:schemeClr val="tx1"/>
              </a:solidFill>
              <a:highlight>
                <a:srgbClr val="F3F2F1"/>
              </a:highlight>
              <a:latin typeface="+mn-lt"/>
              <a:ea typeface="Malgun Gothic" panose="020B0503020000020004" pitchFamily="50" charset="-127"/>
            </a:endParaRPr>
          </a:p>
          <a:p>
            <a:pPr marL="171450" marR="0" lvl="0" indent="-17145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LLM</a:t>
            </a:r>
            <a:r>
              <a:rPr lang="ko-KR" altLang="en-US" dirty="0">
                <a:solidFill>
                  <a:schemeClr val="tx1"/>
                </a:solidFill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의 성능 향상 가능</a:t>
            </a:r>
            <a:endParaRPr lang="en-US" altLang="ko-KR" dirty="0">
              <a:solidFill>
                <a:schemeClr val="tx1"/>
              </a:solidFill>
              <a:highlight>
                <a:srgbClr val="F3F2F1"/>
              </a:highlight>
              <a:latin typeface="+mn-lt"/>
              <a:ea typeface="Malgun Gothic" panose="020B0503020000020004" pitchFamily="50" charset="-127"/>
            </a:endParaRPr>
          </a:p>
          <a:p>
            <a:pPr marL="171450" marR="0" lvl="0" indent="-17145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Fine Tuning VS Prompt Engineering VS Feature-Tuning</a:t>
            </a:r>
          </a:p>
          <a:p>
            <a:pPr marL="171450" marR="0" lvl="0" indent="-17145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/>
                </a:solidFill>
                <a:effectLst/>
                <a:highlight>
                  <a:srgbClr val="F3F2F1"/>
                </a:highlight>
                <a:latin typeface="+mn-lt"/>
                <a:ea typeface="Malgun Gothic" panose="020B0503020000020004" pitchFamily="50" charset="-127"/>
              </a:rPr>
              <a:t>LLM is black box but we can control by using Prompt</a:t>
            </a:r>
          </a:p>
        </p:txBody>
      </p:sp>
      <p:sp>
        <p:nvSpPr>
          <p:cNvPr id="380" name="Google Shape;380;p33"/>
          <p:cNvSpPr txBox="1"/>
          <p:nvPr/>
        </p:nvSpPr>
        <p:spPr>
          <a:xfrm>
            <a:off x="732532" y="648209"/>
            <a:ext cx="4300861" cy="52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>
                <a:latin typeface="DM Sans"/>
                <a:sym typeface="DM Sans"/>
              </a:rPr>
              <a:t>프롬프트 엔지니어링</a:t>
            </a:r>
            <a:endParaRPr sz="100" dirty="0"/>
          </a:p>
        </p:txBody>
      </p:sp>
      <p:sp>
        <p:nvSpPr>
          <p:cNvPr id="382" name="Google Shape;382;p33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1FE8C-C945-5B48-4F7A-3FDAFE143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161" y="1589127"/>
            <a:ext cx="2880000" cy="19652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5476013" y="1248340"/>
            <a:ext cx="2104287" cy="2123592"/>
          </a:xfrm>
          <a:custGeom>
            <a:avLst/>
            <a:gdLst/>
            <a:ahLst/>
            <a:cxnLst/>
            <a:rect l="l" t="t" r="r" b="b"/>
            <a:pathLst>
              <a:path w="4208573" h="4247184" extrusionOk="0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5408188" y="1857603"/>
            <a:ext cx="3590613" cy="2504452"/>
          </a:xfrm>
          <a:custGeom>
            <a:avLst/>
            <a:gdLst/>
            <a:ahLst/>
            <a:cxnLst/>
            <a:rect l="l" t="t" r="r" b="b"/>
            <a:pathLst>
              <a:path w="7181225" h="5008904" extrusionOk="0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568025" y="245852"/>
            <a:ext cx="4375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MileStone</a:t>
            </a:r>
            <a:endParaRPr sz="700"/>
          </a:p>
        </p:txBody>
      </p:sp>
      <p:sp>
        <p:nvSpPr>
          <p:cNvPr id="422" name="Google Shape;422;p3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36B97-45CF-B85E-83C3-68C83372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725"/>
          <a:stretch/>
        </p:blipFill>
        <p:spPr>
          <a:xfrm>
            <a:off x="568025" y="1320036"/>
            <a:ext cx="3722945" cy="33819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828675" y="395027"/>
            <a:ext cx="4375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참고 문헌</a:t>
            </a:r>
            <a:endParaRPr sz="700"/>
          </a:p>
        </p:txBody>
      </p:sp>
      <p:sp>
        <p:nvSpPr>
          <p:cNvPr id="429" name="Google Shape;429;p38"/>
          <p:cNvSpPr txBox="1"/>
          <p:nvPr/>
        </p:nvSpPr>
        <p:spPr>
          <a:xfrm>
            <a:off x="828675" y="1458298"/>
            <a:ext cx="38538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  <a:hlinkClick r:id="rId4"/>
              </a:rPr>
              <a:t>https://openai.com/index/hello-gpt-4o/</a:t>
            </a:r>
            <a:endParaRPr lang="en-US" altLang="ko" sz="1000" b="1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  <a:hlinkClick r:id="rId5"/>
              </a:rPr>
              <a:t>https://ai.meta.com/blog/meta-llama-3/</a:t>
            </a:r>
            <a:endParaRPr lang="en-US" altLang="ko" sz="1000" b="1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  <a:hlinkClick r:id="rId6"/>
              </a:rPr>
              <a:t>https://research.google/blog/exploring-transfer-learning-with-t5-the-text-to-text-transfer-transformer/</a:t>
            </a:r>
            <a:endParaRPr lang="en-US" altLang="ko" sz="1000" b="1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  <a:hlinkClick r:id="rId7"/>
              </a:rPr>
              <a:t>https://stability.ai/</a:t>
            </a:r>
            <a:endParaRPr lang="en-US" altLang="ko" sz="1000" b="1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  <a:hlinkClick r:id="rId8"/>
              </a:rPr>
              <a:t>https://openai.com/index/dall-e-3/</a:t>
            </a:r>
            <a:endParaRPr lang="en-US" altLang="ko" sz="1000" b="1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u="sng" dirty="0">
                <a:solidFill>
                  <a:schemeClr val="hlink"/>
                </a:solidFill>
              </a:rPr>
              <a:t>https://www.midjourney.com/home</a:t>
            </a:r>
            <a:endParaRPr sz="1000" b="1" dirty="0">
              <a:solidFill>
                <a:schemeClr val="dk1"/>
              </a:solidFill>
            </a:endParaRPr>
          </a:p>
        </p:txBody>
      </p:sp>
      <p:sp>
        <p:nvSpPr>
          <p:cNvPr id="430" name="Google Shape;430;p3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844401" y="2083059"/>
            <a:ext cx="54552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40977" y="39133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7186577" y="5070293"/>
            <a:ext cx="2301157" cy="1809284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719161" y="-1522175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/>
          <p:nvPr/>
        </p:nvSpPr>
        <p:spPr>
          <a:xfrm rot="4741666">
            <a:off x="-1480973" y="1832278"/>
            <a:ext cx="2443761" cy="1365451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192828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 rot="-5279728">
            <a:off x="8220571" y="3485016"/>
            <a:ext cx="1692529" cy="577575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663151" y="609570"/>
            <a:ext cx="545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DM Sans"/>
                <a:ea typeface="DM Sans"/>
                <a:cs typeface="DM Sans"/>
                <a:sym typeface="DM Sans"/>
              </a:rPr>
              <a:t>목차</a:t>
            </a:r>
            <a:endParaRPr sz="2500" b="1" dirty="0">
              <a:solidFill>
                <a:srgbClr val="3D85C6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710476" y="812197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1544012" y="1295194"/>
            <a:ext cx="1343216" cy="1459734"/>
            <a:chOff x="390350" y="1528263"/>
            <a:chExt cx="1572300" cy="2136300"/>
          </a:xfrm>
        </p:grpSpPr>
        <p:sp>
          <p:nvSpPr>
            <p:cNvPr id="174" name="Google Shape;174;p26"/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535400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 인식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2670898" y="3078744"/>
            <a:ext cx="1343216" cy="1459734"/>
            <a:chOff x="5408693" y="1528263"/>
            <a:chExt cx="1572300" cy="2136300"/>
          </a:xfrm>
        </p:grpSpPr>
        <p:sp>
          <p:nvSpPr>
            <p:cNvPr id="178" name="Google Shape;178;p26"/>
            <p:cNvSpPr/>
            <p:nvPr/>
          </p:nvSpPr>
          <p:spPr>
            <a:xfrm>
              <a:off x="540869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55379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55379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Process &amp; UI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6747682" y="3078744"/>
            <a:ext cx="1343216" cy="1459734"/>
            <a:chOff x="7065643" y="1528263"/>
            <a:chExt cx="1572300" cy="2136300"/>
          </a:xfrm>
        </p:grpSpPr>
        <p:sp>
          <p:nvSpPr>
            <p:cNvPr id="182" name="Google Shape;182;p26"/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추진 일정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3780312" y="1295194"/>
            <a:ext cx="1343216" cy="1459734"/>
            <a:chOff x="2041299" y="1528263"/>
            <a:chExt cx="1572300" cy="2136300"/>
          </a:xfrm>
        </p:grpSpPr>
        <p:sp>
          <p:nvSpPr>
            <p:cNvPr id="186" name="Google Shape;186;p26"/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78175" y="2593226"/>
              <a:ext cx="1293601" cy="3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시장 조사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22003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663841" y="3078744"/>
            <a:ext cx="1343216" cy="1459734"/>
            <a:chOff x="3731541" y="1528263"/>
            <a:chExt cx="1572300" cy="2136300"/>
          </a:xfrm>
        </p:grpSpPr>
        <p:sp>
          <p:nvSpPr>
            <p:cNvPr id="190" name="Google Shape;190;p26"/>
            <p:cNvSpPr/>
            <p:nvPr/>
          </p:nvSpPr>
          <p:spPr>
            <a:xfrm>
              <a:off x="3731541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3864350" y="2560550"/>
              <a:ext cx="1293601" cy="3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독창성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8643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85;p26">
            <a:extLst>
              <a:ext uri="{FF2B5EF4-FFF2-40B4-BE49-F238E27FC236}">
                <a16:creationId xmlns:a16="http://schemas.microsoft.com/office/drawing/2014/main" id="{7514B4E3-C4BC-35FB-5CFC-82F24504DC0B}"/>
              </a:ext>
            </a:extLst>
          </p:cNvPr>
          <p:cNvGrpSpPr/>
          <p:nvPr/>
        </p:nvGrpSpPr>
        <p:grpSpPr>
          <a:xfrm>
            <a:off x="5843348" y="1295194"/>
            <a:ext cx="1343216" cy="1459734"/>
            <a:chOff x="2041299" y="1528263"/>
            <a:chExt cx="1572300" cy="2136300"/>
          </a:xfrm>
        </p:grpSpPr>
        <p:sp>
          <p:nvSpPr>
            <p:cNvPr id="3" name="Google Shape;186;p26">
              <a:extLst>
                <a:ext uri="{FF2B5EF4-FFF2-40B4-BE49-F238E27FC236}">
                  <a16:creationId xmlns:a16="http://schemas.microsoft.com/office/drawing/2014/main" id="{AE9EE44C-D844-69B4-420D-C165335C912D}"/>
                </a:ext>
              </a:extLst>
            </p:cNvPr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87;p26">
              <a:extLst>
                <a:ext uri="{FF2B5EF4-FFF2-40B4-BE49-F238E27FC236}">
                  <a16:creationId xmlns:a16="http://schemas.microsoft.com/office/drawing/2014/main" id="{3B7CC106-E4B2-7754-5510-45ED6CA08714}"/>
                </a:ext>
              </a:extLst>
            </p:cNvPr>
            <p:cNvSpPr txBox="1"/>
            <p:nvPr/>
          </p:nvSpPr>
          <p:spPr>
            <a:xfrm>
              <a:off x="2178175" y="2593226"/>
              <a:ext cx="1293601" cy="3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altLang="ko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Why &amp; What</a:t>
              </a:r>
              <a:endParaRPr lang="en-US" altLang="ko-KR"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" name="Google Shape;188;p26">
              <a:extLst>
                <a:ext uri="{FF2B5EF4-FFF2-40B4-BE49-F238E27FC236}">
                  <a16:creationId xmlns:a16="http://schemas.microsoft.com/office/drawing/2014/main" id="{B0893192-160E-1338-1EA1-FC13B8E06B9E}"/>
                </a:ext>
              </a:extLst>
            </p:cNvPr>
            <p:cNvSpPr txBox="1"/>
            <p:nvPr/>
          </p:nvSpPr>
          <p:spPr>
            <a:xfrm>
              <a:off x="2200301" y="1756199"/>
              <a:ext cx="1293601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81;p26">
            <a:extLst>
              <a:ext uri="{FF2B5EF4-FFF2-40B4-BE49-F238E27FC236}">
                <a16:creationId xmlns:a16="http://schemas.microsoft.com/office/drawing/2014/main" id="{385D90D8-D939-48DA-90F9-4531A1CAAA28}"/>
              </a:ext>
            </a:extLst>
          </p:cNvPr>
          <p:cNvGrpSpPr/>
          <p:nvPr/>
        </p:nvGrpSpPr>
        <p:grpSpPr>
          <a:xfrm>
            <a:off x="4745319" y="3078744"/>
            <a:ext cx="1343216" cy="1459734"/>
            <a:chOff x="7065643" y="1528263"/>
            <a:chExt cx="1572300" cy="2136300"/>
          </a:xfrm>
        </p:grpSpPr>
        <p:sp>
          <p:nvSpPr>
            <p:cNvPr id="12" name="Google Shape;182;p26">
              <a:extLst>
                <a:ext uri="{FF2B5EF4-FFF2-40B4-BE49-F238E27FC236}">
                  <a16:creationId xmlns:a16="http://schemas.microsoft.com/office/drawing/2014/main" id="{269D21EF-71E7-32DF-FE5F-50D360A4DC82}"/>
                </a:ext>
              </a:extLst>
            </p:cNvPr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3;p26">
              <a:extLst>
                <a:ext uri="{FF2B5EF4-FFF2-40B4-BE49-F238E27FC236}">
                  <a16:creationId xmlns:a16="http://schemas.microsoft.com/office/drawing/2014/main" id="{12C4F0B7-C3B9-2C97-FE4B-938F359F1614}"/>
                </a:ext>
              </a:extLst>
            </p:cNvPr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4;p26">
              <a:extLst>
                <a:ext uri="{FF2B5EF4-FFF2-40B4-BE49-F238E27FC236}">
                  <a16:creationId xmlns:a16="http://schemas.microsoft.com/office/drawing/2014/main" id="{77D4E12F-BE9D-70D9-2408-520A93F04C53}"/>
                </a:ext>
              </a:extLst>
            </p:cNvPr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 조사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5497467" y="1045522"/>
            <a:ext cx="3132183" cy="3052455"/>
          </a:xfrm>
          <a:custGeom>
            <a:avLst/>
            <a:gdLst/>
            <a:ahLst/>
            <a:cxnLst/>
            <a:rect l="l" t="t" r="r" b="b"/>
            <a:pathLst>
              <a:path w="6264366" h="6104909" extrusionOk="0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117285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solidFill>
                  <a:srgbClr val="000000"/>
                </a:solidFill>
                <a:latin typeface="+mj-ea"/>
                <a:ea typeface="+mj-ea"/>
                <a:cs typeface="DM Sans"/>
                <a:sym typeface="DM Sans"/>
              </a:rPr>
              <a:t>문제 인식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52475" y="2193003"/>
            <a:ext cx="4043400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</a:rPr>
              <a:t>많은 사람들이 </a:t>
            </a:r>
            <a:r>
              <a:rPr lang="ko-KR" altLang="en-US" sz="1200" b="1" dirty="0">
                <a:latin typeface="+mn-ea"/>
                <a:ea typeface="+mn-ea"/>
              </a:rPr>
              <a:t>뉴스 기사</a:t>
            </a:r>
            <a:r>
              <a:rPr lang="ko-KR" altLang="en-US" sz="1200" dirty="0">
                <a:latin typeface="+mn-ea"/>
                <a:ea typeface="+mn-ea"/>
              </a:rPr>
              <a:t>를 읽는 것을 </a:t>
            </a:r>
            <a:r>
              <a:rPr lang="ko-KR" altLang="en-US" sz="1200" dirty="0" err="1">
                <a:latin typeface="+mn-ea"/>
                <a:ea typeface="+mn-ea"/>
              </a:rPr>
              <a:t>부담스러워하고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특히 </a:t>
            </a:r>
            <a:r>
              <a:rPr lang="ko-KR" altLang="en-US" sz="1200" b="1" dirty="0">
                <a:latin typeface="+mn-ea"/>
                <a:ea typeface="+mn-ea"/>
              </a:rPr>
              <a:t>복잡하거나 길게</a:t>
            </a:r>
            <a:r>
              <a:rPr lang="ko-KR" altLang="en-US" sz="1200" dirty="0">
                <a:latin typeface="+mn-ea"/>
                <a:ea typeface="+mn-ea"/>
              </a:rPr>
              <a:t> 작성된 기사는 읽기 어렵다고 느낀다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b="1" dirty="0">
                <a:latin typeface="+mn-ea"/>
                <a:ea typeface="+mn-ea"/>
              </a:rPr>
              <a:t>정보 과잉 시대</a:t>
            </a:r>
            <a:r>
              <a:rPr lang="ko-KR" altLang="en-US" sz="1200" dirty="0">
                <a:latin typeface="+mn-ea"/>
                <a:ea typeface="+mn-ea"/>
              </a:rPr>
              <a:t>에 중요한 뉴스를 신속하게 파악하기 어려워진 것은 문제이다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긴 기사를 읽기보다는 </a:t>
            </a:r>
            <a:r>
              <a:rPr lang="ko-KR" altLang="en-US" sz="1200" b="1" dirty="0">
                <a:latin typeface="+mn-ea"/>
                <a:ea typeface="+mn-ea"/>
              </a:rPr>
              <a:t>핵심 내용을 빠르게 이해할 수 있는 방법</a:t>
            </a:r>
            <a:r>
              <a:rPr lang="ko-KR" altLang="en-US" sz="1200" dirty="0">
                <a:latin typeface="+mn-ea"/>
                <a:ea typeface="+mn-ea"/>
              </a:rPr>
              <a:t>이 필요하다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 </a:t>
            </a: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82906" y="4634966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2475975" y="2731375"/>
            <a:ext cx="408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5124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1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6B4F0E-6E0A-5EDF-2CE7-F57FB2CEDDE7}"/>
              </a:ext>
            </a:extLst>
          </p:cNvPr>
          <p:cNvGrpSpPr/>
          <p:nvPr/>
        </p:nvGrpSpPr>
        <p:grpSpPr>
          <a:xfrm>
            <a:off x="598348" y="2372836"/>
            <a:ext cx="3499031" cy="1280764"/>
            <a:chOff x="4987745" y="585131"/>
            <a:chExt cx="3499031" cy="1280764"/>
          </a:xfrm>
        </p:grpSpPr>
        <p:grpSp>
          <p:nvGrpSpPr>
            <p:cNvPr id="215" name="Google Shape;215;p28"/>
            <p:cNvGrpSpPr/>
            <p:nvPr/>
          </p:nvGrpSpPr>
          <p:grpSpPr>
            <a:xfrm>
              <a:off x="4987745" y="585131"/>
              <a:ext cx="3499031" cy="1280764"/>
              <a:chOff x="0" y="0"/>
              <a:chExt cx="2342659" cy="857492"/>
            </a:xfrm>
          </p:grpSpPr>
          <p:sp>
            <p:nvSpPr>
              <p:cNvPr id="216" name="Google Shape;216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28"/>
            <p:cNvSpPr txBox="1"/>
            <p:nvPr/>
          </p:nvSpPr>
          <p:spPr>
            <a:xfrm>
              <a:off x="5245836" y="1012151"/>
              <a:ext cx="789476" cy="51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01.</a:t>
              </a:r>
              <a:endParaRPr sz="700" dirty="0"/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6109454" y="1060568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국민 평균 연령이 증가하고 있으며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, </a:t>
              </a: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문해 능력 수준은 떨어지고 있다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 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5818627" y="2417850"/>
            <a:ext cx="287422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출처: </a:t>
            </a:r>
            <a:r>
              <a:rPr lang="en-US" altLang="ko" sz="800" b="1" dirty="0">
                <a:solidFill>
                  <a:schemeClr val="dk1"/>
                </a:solidFill>
              </a:rPr>
              <a:t>https://www.le.or.kr/contentView.do?menuId=8 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0AC91-9464-CEC2-1B56-16C4860F4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669" y="756113"/>
            <a:ext cx="3315600" cy="1717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A1224E-66DE-485E-A2B1-82A39B9C9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3670" y="2776732"/>
            <a:ext cx="3315655" cy="1609863"/>
          </a:xfrm>
          <a:prstGeom prst="rect">
            <a:avLst/>
          </a:prstGeom>
        </p:spPr>
      </p:pic>
      <p:sp>
        <p:nvSpPr>
          <p:cNvPr id="11" name="Google Shape;235;p28">
            <a:extLst>
              <a:ext uri="{FF2B5EF4-FFF2-40B4-BE49-F238E27FC236}">
                <a16:creationId xmlns:a16="http://schemas.microsoft.com/office/drawing/2014/main" id="{A1040C71-0E2A-A1E9-83AA-1A8D9904A106}"/>
              </a:ext>
            </a:extLst>
          </p:cNvPr>
          <p:cNvSpPr txBox="1"/>
          <p:nvPr/>
        </p:nvSpPr>
        <p:spPr>
          <a:xfrm>
            <a:off x="5301701" y="4317383"/>
            <a:ext cx="323830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출처: </a:t>
            </a:r>
            <a:r>
              <a:rPr lang="en-US" altLang="ko" sz="800" b="1" dirty="0">
                <a:solidFill>
                  <a:schemeClr val="dk1"/>
                </a:solidFill>
              </a:rPr>
              <a:t>https://sgis.kostat.go.kr/view/edu/ele/myself/ppltnChange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5124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2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93DC58-C77B-ACA4-9850-623512FD133B}"/>
              </a:ext>
            </a:extLst>
          </p:cNvPr>
          <p:cNvGrpSpPr/>
          <p:nvPr/>
        </p:nvGrpSpPr>
        <p:grpSpPr>
          <a:xfrm>
            <a:off x="874205" y="3404489"/>
            <a:ext cx="3499031" cy="1280764"/>
            <a:chOff x="4987745" y="1931174"/>
            <a:chExt cx="3499031" cy="1280764"/>
          </a:xfrm>
        </p:grpSpPr>
        <p:grpSp>
          <p:nvGrpSpPr>
            <p:cNvPr id="219" name="Google Shape;219;p28"/>
            <p:cNvGrpSpPr/>
            <p:nvPr/>
          </p:nvGrpSpPr>
          <p:grpSpPr>
            <a:xfrm>
              <a:off x="4987745" y="1931174"/>
              <a:ext cx="3499031" cy="1280764"/>
              <a:chOff x="0" y="0"/>
              <a:chExt cx="2342659" cy="857492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8"/>
            <p:cNvSpPr txBox="1"/>
            <p:nvPr/>
          </p:nvSpPr>
          <p:spPr>
            <a:xfrm>
              <a:off x="5245836" y="2358892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02.</a:t>
              </a:r>
              <a:endParaRPr sz="700" dirty="0"/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6109454" y="2407674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기존의 뉴스 요약 프로그램은 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Text to Text </a:t>
              </a: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방식이 대다수이다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lang="ko-KR" altLang="en-US"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446AD-C8DA-A10E-00E4-B2B8760AA683}"/>
              </a:ext>
            </a:extLst>
          </p:cNvPr>
          <p:cNvGrpSpPr/>
          <p:nvPr/>
        </p:nvGrpSpPr>
        <p:grpSpPr>
          <a:xfrm>
            <a:off x="4995497" y="3403113"/>
            <a:ext cx="3499031" cy="1280764"/>
            <a:chOff x="4987745" y="3278613"/>
            <a:chExt cx="3499031" cy="1280764"/>
          </a:xfrm>
        </p:grpSpPr>
        <p:grpSp>
          <p:nvGrpSpPr>
            <p:cNvPr id="222" name="Google Shape;222;p28"/>
            <p:cNvGrpSpPr/>
            <p:nvPr/>
          </p:nvGrpSpPr>
          <p:grpSpPr>
            <a:xfrm>
              <a:off x="4987745" y="3278613"/>
              <a:ext cx="3499031" cy="1280764"/>
              <a:chOff x="0" y="0"/>
              <a:chExt cx="2342659" cy="85749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" name="Google Shape;226;p28"/>
            <p:cNvSpPr txBox="1"/>
            <p:nvPr/>
          </p:nvSpPr>
          <p:spPr>
            <a:xfrm>
              <a:off x="5245836" y="3705633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03.</a:t>
              </a:r>
              <a:endParaRPr sz="700" dirty="0"/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6109454" y="3775266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긴 내용의 콘텐츠 보다 짧은 콘텐츠를 선호하는 경향을 보이고 있다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lang="ko-KR" altLang="en-US"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967849" y="4724028"/>
            <a:ext cx="160989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</a:t>
            </a:r>
            <a:r>
              <a:rPr lang="en-US" altLang="ko" sz="800" b="1" dirty="0">
                <a:solidFill>
                  <a:schemeClr val="dk1"/>
                </a:solidFill>
              </a:rPr>
              <a:t>: https://hrcopinion.co.kr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5;p28">
            <a:extLst>
              <a:ext uri="{FF2B5EF4-FFF2-40B4-BE49-F238E27FC236}">
                <a16:creationId xmlns:a16="http://schemas.microsoft.com/office/drawing/2014/main" id="{99843CB5-7AFE-FDF7-EF9D-303916B3DE94}"/>
              </a:ext>
            </a:extLst>
          </p:cNvPr>
          <p:cNvSpPr txBox="1"/>
          <p:nvPr/>
        </p:nvSpPr>
        <p:spPr>
          <a:xfrm>
            <a:off x="2501034" y="4724028"/>
            <a:ext cx="210569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  <a:latin typeface="+mj-lt"/>
              </a:rPr>
              <a:t>출처: </a:t>
            </a:r>
            <a:r>
              <a:rPr lang="en-US" altLang="ko-KR" sz="800" b="1" i="0" dirty="0">
                <a:solidFill>
                  <a:srgbClr val="242424"/>
                </a:solidFill>
                <a:effectLst/>
                <a:latin typeface="+mj-lt"/>
              </a:rPr>
              <a:t> </a:t>
            </a:r>
            <a:r>
              <a:rPr lang="en-US" altLang="ko-KR" sz="800" b="1" i="0" dirty="0">
                <a:effectLst/>
                <a:latin typeface="+mj-lt"/>
              </a:rPr>
              <a:t> https://www.canva.com/ko_kr</a:t>
            </a:r>
            <a:endParaRPr sz="800" b="1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5CF78-9F36-9DD3-98DE-4C01F186A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496" y="624980"/>
            <a:ext cx="3499031" cy="2625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1EC4A-6E7D-6949-789B-3A7586600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204" y="1830810"/>
            <a:ext cx="3499031" cy="14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6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662120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b="1" dirty="0">
                <a:latin typeface="+mj-ea"/>
                <a:ea typeface="+mj-ea"/>
                <a:cs typeface="DM Sans"/>
                <a:sym typeface="DM Sans"/>
              </a:rPr>
              <a:t>Why &amp; What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640220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02B1D3-F45B-CBC9-D167-B0BD3C42D489}"/>
              </a:ext>
            </a:extLst>
          </p:cNvPr>
          <p:cNvSpPr/>
          <p:nvPr/>
        </p:nvSpPr>
        <p:spPr>
          <a:xfrm>
            <a:off x="305445" y="1585615"/>
            <a:ext cx="3704359" cy="2873191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+mn-ea"/>
                <a:ea typeface="+mn-ea"/>
                <a:cs typeface="DM Sans"/>
                <a:sym typeface="DM Sans"/>
              </a:rPr>
              <a:t>For Youngs</a:t>
            </a:r>
            <a:endParaRPr lang="ko-KR" altLang="en-US" sz="1200" b="1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</a:rPr>
              <a:t>긴 글</a:t>
            </a:r>
            <a:r>
              <a:rPr lang="ko-KR" altLang="en-US" sz="1200" dirty="0">
                <a:latin typeface="+mn-ea"/>
              </a:rPr>
              <a:t>을 읽기 힘들어하는 경향이 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바쁜 생활 속에서 복잡한 뉴스 기사를 끝까지 읽기보다는 </a:t>
            </a:r>
            <a:r>
              <a:rPr lang="ko-KR" altLang="en-US" sz="1200" b="1" dirty="0">
                <a:latin typeface="+mn-ea"/>
              </a:rPr>
              <a:t>핵심 정보를 빠르게 </a:t>
            </a:r>
            <a:r>
              <a:rPr lang="ko-KR" altLang="en-US" sz="1200" dirty="0">
                <a:latin typeface="+mn-ea"/>
              </a:rPr>
              <a:t>얻고 싶어 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+mn-ea"/>
                <a:ea typeface="+mn-ea"/>
                <a:cs typeface="DM Sans"/>
                <a:sym typeface="DM Sans"/>
              </a:rPr>
              <a:t>For Seniors</a:t>
            </a:r>
            <a:endParaRPr lang="ko-KR" altLang="en-US" sz="1200" b="1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</a:rPr>
              <a:t>노안</a:t>
            </a:r>
            <a:r>
              <a:rPr lang="ko-KR" altLang="en-US" sz="1200" dirty="0">
                <a:latin typeface="+mn-ea"/>
              </a:rPr>
              <a:t>으로 인해 </a:t>
            </a:r>
            <a:r>
              <a:rPr lang="ko-KR" altLang="en-US" sz="1200" b="1" dirty="0">
                <a:latin typeface="+mn-ea"/>
              </a:rPr>
              <a:t>작은 글씨</a:t>
            </a:r>
            <a:r>
              <a:rPr lang="ko-KR" altLang="en-US" sz="1200" dirty="0">
                <a:latin typeface="+mn-ea"/>
              </a:rPr>
              <a:t>나 </a:t>
            </a:r>
            <a:r>
              <a:rPr lang="ko-KR" altLang="en-US" sz="1200" b="1" dirty="0">
                <a:latin typeface="+mn-ea"/>
              </a:rPr>
              <a:t>긴 텍스트</a:t>
            </a:r>
            <a:r>
              <a:rPr lang="ko-KR" altLang="en-US" sz="1200" dirty="0">
                <a:latin typeface="+mn-ea"/>
              </a:rPr>
              <a:t>를 읽기 힘들어하는 경우가 많다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  <a:cs typeface="DM Sans"/>
              <a:sym typeface="DM Sans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7B50797-92CF-97B8-F701-AE5D84D9A523}"/>
              </a:ext>
            </a:extLst>
          </p:cNvPr>
          <p:cNvSpPr/>
          <p:nvPr/>
        </p:nvSpPr>
        <p:spPr>
          <a:xfrm>
            <a:off x="4133925" y="2415886"/>
            <a:ext cx="1445993" cy="117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F3D32F-1ED2-FDF2-C5E3-4F8F66C74B0E}"/>
              </a:ext>
            </a:extLst>
          </p:cNvPr>
          <p:cNvSpPr/>
          <p:nvPr/>
        </p:nvSpPr>
        <p:spPr>
          <a:xfrm>
            <a:off x="5673432" y="1958680"/>
            <a:ext cx="2978537" cy="2005859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뉴스 기사를 한눈에 </a:t>
            </a:r>
            <a:r>
              <a:rPr lang="ko-KR" altLang="en-US" b="1" dirty="0"/>
              <a:t>이해하기 쉽고</a:t>
            </a:r>
            <a:r>
              <a:rPr lang="en-US" altLang="ko-KR" dirty="0"/>
              <a:t>, </a:t>
            </a:r>
            <a:r>
              <a:rPr lang="ko-KR" altLang="en-US" b="1" dirty="0"/>
              <a:t>보기 쉬운 그림</a:t>
            </a:r>
            <a:r>
              <a:rPr lang="ko-KR" altLang="en-US" dirty="0"/>
              <a:t>으로 변환해주는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129326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/>
          <p:nvPr/>
        </p:nvSpPr>
        <p:spPr>
          <a:xfrm rot="-5282649">
            <a:off x="376589" y="1926178"/>
            <a:ext cx="3783573" cy="1291144"/>
          </a:xfrm>
          <a:custGeom>
            <a:avLst/>
            <a:gdLst/>
            <a:ahLst/>
            <a:cxnLst/>
            <a:rect l="l" t="t" r="r" b="b"/>
            <a:pathLst>
              <a:path w="7567145" h="2582288" extrusionOk="0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90115" y="1018782"/>
            <a:ext cx="2756519" cy="3105937"/>
          </a:xfrm>
          <a:custGeom>
            <a:avLst/>
            <a:gdLst/>
            <a:ahLst/>
            <a:cxnLst/>
            <a:rect l="l" t="t" r="r" b="b"/>
            <a:pathLst>
              <a:path w="5513037" h="6211873" extrusionOk="0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757341" y="791859"/>
            <a:ext cx="392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Creati</a:t>
            </a: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vity</a:t>
            </a:r>
            <a:endParaRPr sz="700" dirty="0"/>
          </a:p>
        </p:txBody>
      </p:sp>
      <p:sp>
        <p:nvSpPr>
          <p:cNvPr id="410" name="Google Shape;410;p36"/>
          <p:cNvSpPr txBox="1"/>
          <p:nvPr/>
        </p:nvSpPr>
        <p:spPr>
          <a:xfrm>
            <a:off x="4157150" y="2306292"/>
            <a:ext cx="39732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텍스트</a:t>
            </a:r>
            <a:r>
              <a:rPr lang="ko-KR" altLang="en-US" sz="20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lang="ko-KR" altLang="en-US" sz="20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시각적인 요소</a:t>
            </a:r>
            <a:r>
              <a:rPr lang="ko-KR" altLang="en-US" sz="20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ko-KR" altLang="en-US" sz="20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결합해 사용자에게 </a:t>
            </a:r>
            <a:r>
              <a:rPr lang="ko-KR" altLang="en-US" sz="20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직관적</a:t>
            </a:r>
            <a:r>
              <a:rPr lang="ko-KR" altLang="en-US" sz="20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이고</a:t>
            </a:r>
            <a:r>
              <a:rPr lang="ko-KR" altLang="en-US" sz="2000" b="1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빠른 뉴스 소비 </a:t>
            </a:r>
            <a:r>
              <a:rPr lang="ko-KR" altLang="en-US" sz="20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경험을 제공</a:t>
            </a:r>
            <a:endParaRPr sz="2000" dirty="0">
              <a:solidFill>
                <a:srgbClr val="595959"/>
              </a:solidFill>
              <a:highlight>
                <a:srgbClr val="F3F2F1"/>
              </a:highlight>
              <a:latin typeface="Nanum Gothic" panose="020B0600000101010101" charset="-127"/>
              <a:ea typeface="Nanum Gothic" panose="020B0600000101010101" charset="-127"/>
              <a:cs typeface="Nanum Gothic"/>
              <a:sym typeface="Nanum Gothic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9315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35926" y="95269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ko" sz="4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rocess</a:t>
            </a:r>
            <a:endParaRPr sz="700"/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C6453-4E93-A584-EF50-9B34090525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41184" y="2156201"/>
            <a:ext cx="995298" cy="104784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C58FC1-B045-A6F5-BDA7-A7A59006228E}"/>
              </a:ext>
            </a:extLst>
          </p:cNvPr>
          <p:cNvSpPr/>
          <p:nvPr/>
        </p:nvSpPr>
        <p:spPr>
          <a:xfrm>
            <a:off x="2139379" y="1129048"/>
            <a:ext cx="978734" cy="31450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LLM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593CE-B207-F962-FD85-6DF5477BF14D}"/>
              </a:ext>
            </a:extLst>
          </p:cNvPr>
          <p:cNvSpPr/>
          <p:nvPr/>
        </p:nvSpPr>
        <p:spPr>
          <a:xfrm>
            <a:off x="3687218" y="2382592"/>
            <a:ext cx="1427056" cy="3820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86158D-F3DF-1F55-E5C8-289378057614}"/>
              </a:ext>
            </a:extLst>
          </p:cNvPr>
          <p:cNvSpPr/>
          <p:nvPr/>
        </p:nvSpPr>
        <p:spPr>
          <a:xfrm>
            <a:off x="5688861" y="1129048"/>
            <a:ext cx="978734" cy="31450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Image </a:t>
            </a:r>
            <a:r>
              <a:rPr lang="ko-KR" altLang="en-US" dirty="0"/>
              <a:t>생성</a:t>
            </a:r>
            <a:r>
              <a:rPr lang="en-US" altLang="ko-KR" dirty="0"/>
              <a:t> AI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026" name="Picture 2" descr="뉴스 방송 일러스트 ai 무료다운로드 free news broadcasting ...">
            <a:extLst>
              <a:ext uri="{FF2B5EF4-FFF2-40B4-BE49-F238E27FC236}">
                <a16:creationId xmlns:a16="http://schemas.microsoft.com/office/drawing/2014/main" id="{62265D90-E009-4171-F6AB-150820B09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24163" r="5372" b="20907"/>
          <a:stretch/>
        </p:blipFill>
        <p:spPr bwMode="auto">
          <a:xfrm>
            <a:off x="7279801" y="2099256"/>
            <a:ext cx="1248777" cy="10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6E52845-50A2-0E13-F1B2-B1F51D8CB12F}"/>
              </a:ext>
            </a:extLst>
          </p:cNvPr>
          <p:cNvSpPr/>
          <p:nvPr/>
        </p:nvSpPr>
        <p:spPr>
          <a:xfrm>
            <a:off x="1692745" y="2275267"/>
            <a:ext cx="290370" cy="6525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61EE38F-828B-6C3C-BC38-730DF13E4647}"/>
              </a:ext>
            </a:extLst>
          </p:cNvPr>
          <p:cNvSpPr/>
          <p:nvPr/>
        </p:nvSpPr>
        <p:spPr>
          <a:xfrm>
            <a:off x="3274377" y="2275267"/>
            <a:ext cx="290370" cy="6525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5EEE162-02E7-520D-2112-3E70627915D7}"/>
              </a:ext>
            </a:extLst>
          </p:cNvPr>
          <p:cNvSpPr/>
          <p:nvPr/>
        </p:nvSpPr>
        <p:spPr>
          <a:xfrm>
            <a:off x="5237573" y="2275267"/>
            <a:ext cx="290370" cy="6525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C2C6580-D394-D563-D3D1-B796C6812E03}"/>
              </a:ext>
            </a:extLst>
          </p:cNvPr>
          <p:cNvSpPr/>
          <p:nvPr/>
        </p:nvSpPr>
        <p:spPr>
          <a:xfrm>
            <a:off x="6828513" y="2275267"/>
            <a:ext cx="290370" cy="65253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9F908B-B2EE-CE7B-4F59-D5048E9D71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334303" y="1780174"/>
            <a:ext cx="588886" cy="4927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4760E0-98A8-4DA6-9E66-7FD757A1E8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21418" r="16675" b="16318"/>
          <a:stretch/>
        </p:blipFill>
        <p:spPr>
          <a:xfrm>
            <a:off x="2334303" y="2624142"/>
            <a:ext cx="588886" cy="492790"/>
          </a:xfrm>
          <a:prstGeom prst="rect">
            <a:avLst/>
          </a:prstGeom>
        </p:spPr>
      </p:pic>
      <p:pic>
        <p:nvPicPr>
          <p:cNvPr id="1032" name="Picture 8" descr="T5 (Text-To-Text Transfer Tranformer) 구조 소개">
            <a:extLst>
              <a:ext uri="{FF2B5EF4-FFF2-40B4-BE49-F238E27FC236}">
                <a16:creationId xmlns:a16="http://schemas.microsoft.com/office/drawing/2014/main" id="{4CC1C184-9A12-C032-390A-A1E3A2BAB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9" t="27280" r="29884" b="35216"/>
          <a:stretch/>
        </p:blipFill>
        <p:spPr bwMode="auto">
          <a:xfrm>
            <a:off x="2334303" y="3484300"/>
            <a:ext cx="588886" cy="4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ble Diffusion Reviews, Features &amp; Pricing 2024 | Wheelhouse">
            <a:extLst>
              <a:ext uri="{FF2B5EF4-FFF2-40B4-BE49-F238E27FC236}">
                <a16:creationId xmlns:a16="http://schemas.microsoft.com/office/drawing/2014/main" id="{22CCD8F3-3150-3867-DFF5-552BF586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779392"/>
            <a:ext cx="590400" cy="4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LL-E Logo PNG Images with Transparent Background">
            <a:extLst>
              <a:ext uri="{FF2B5EF4-FFF2-40B4-BE49-F238E27FC236}">
                <a16:creationId xmlns:a16="http://schemas.microsoft.com/office/drawing/2014/main" id="{5A8FEBF0-EECA-8F89-81E0-B8C21E9A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2627457"/>
            <a:ext cx="590400" cy="4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djourney - 위키백과, 우리 모두의 백과사전">
            <a:extLst>
              <a:ext uri="{FF2B5EF4-FFF2-40B4-BE49-F238E27FC236}">
                <a16:creationId xmlns:a16="http://schemas.microsoft.com/office/drawing/2014/main" id="{D264BA9B-C27D-92F1-255A-968B8D5F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3482213"/>
            <a:ext cx="590400" cy="49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9315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35926" y="95269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Interface</a:t>
            </a:r>
            <a:endParaRPr sz="700" dirty="0"/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01DF67-D81D-C798-053D-51F5D0E260D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2787" y="962360"/>
            <a:ext cx="6738424" cy="36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842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389</Words>
  <Application>Microsoft Office PowerPoint</Application>
  <PresentationFormat>화면 슬라이드 쇼(16:9)</PresentationFormat>
  <Paragraphs>106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DM Sans</vt:lpstr>
      <vt:lpstr>Arial</vt:lpstr>
      <vt:lpstr>Nanum Gothic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고경빈</dc:creator>
  <cp:lastModifiedBy>고경빈</cp:lastModifiedBy>
  <cp:revision>11</cp:revision>
  <dcterms:modified xsi:type="dcterms:W3CDTF">2024-10-16T20:02:20Z</dcterms:modified>
</cp:coreProperties>
</file>